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sldIdLst>
    <p:sldId id="256" r:id="rId2"/>
    <p:sldId id="377" r:id="rId3"/>
    <p:sldId id="341" r:id="rId4"/>
    <p:sldId id="257" r:id="rId5"/>
    <p:sldId id="258" r:id="rId6"/>
    <p:sldId id="259" r:id="rId7"/>
    <p:sldId id="265" r:id="rId8"/>
    <p:sldId id="266" r:id="rId9"/>
    <p:sldId id="269" r:id="rId10"/>
    <p:sldId id="270" r:id="rId11"/>
    <p:sldId id="273" r:id="rId12"/>
    <p:sldId id="274" r:id="rId13"/>
    <p:sldId id="276" r:id="rId14"/>
    <p:sldId id="278" r:id="rId15"/>
    <p:sldId id="280" r:id="rId16"/>
    <p:sldId id="283" r:id="rId17"/>
    <p:sldId id="284" r:id="rId18"/>
    <p:sldId id="378" r:id="rId19"/>
    <p:sldId id="285" r:id="rId20"/>
    <p:sldId id="379" r:id="rId21"/>
    <p:sldId id="342" r:id="rId22"/>
    <p:sldId id="380" r:id="rId23"/>
    <p:sldId id="381" r:id="rId24"/>
    <p:sldId id="343" r:id="rId25"/>
    <p:sldId id="382" r:id="rId26"/>
    <p:sldId id="344" r:id="rId27"/>
    <p:sldId id="383" r:id="rId28"/>
    <p:sldId id="345" r:id="rId29"/>
    <p:sldId id="384" r:id="rId30"/>
    <p:sldId id="302" r:id="rId31"/>
    <p:sldId id="295" r:id="rId32"/>
    <p:sldId id="290" r:id="rId33"/>
    <p:sldId id="364" r:id="rId34"/>
    <p:sldId id="385" r:id="rId35"/>
    <p:sldId id="304" r:id="rId36"/>
    <p:sldId id="386" r:id="rId37"/>
    <p:sldId id="365" r:id="rId38"/>
    <p:sldId id="387" r:id="rId39"/>
    <p:sldId id="308" r:id="rId40"/>
    <p:sldId id="306" r:id="rId41"/>
    <p:sldId id="388" r:id="rId42"/>
    <p:sldId id="389" r:id="rId43"/>
    <p:sldId id="307" r:id="rId44"/>
    <p:sldId id="390" r:id="rId45"/>
    <p:sldId id="391" r:id="rId46"/>
    <p:sldId id="309" r:id="rId47"/>
    <p:sldId id="310" r:id="rId48"/>
    <p:sldId id="313" r:id="rId49"/>
    <p:sldId id="314" r:id="rId50"/>
    <p:sldId id="315" r:id="rId51"/>
    <p:sldId id="292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40" r:id="rId62"/>
    <p:sldId id="392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EE02"/>
    <a:srgbClr val="08E843"/>
    <a:srgbClr val="092524"/>
    <a:srgbClr val="0C2F2E"/>
    <a:srgbClr val="061818"/>
    <a:srgbClr val="030D0D"/>
    <a:srgbClr val="0E3738"/>
    <a:srgbClr val="000000"/>
    <a:srgbClr val="062412"/>
    <a:srgbClr val="0A2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2:25:34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0,'21'1,"0"1,0 0,0 2,0 0,-1 2,1 0,-1 1,-1 1,26 14,-37-13,-21-8,-24-7,35 5,-75-9,53 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2:25:35.65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2:25:35.98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32 0,'-5'0,"-1"5,-4 5,-1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2:25:36.95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2:25:37.30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2:25:37.63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C618E-BA30-4BDC-BA8D-C96551D8CBF5}" type="datetimeFigureOut">
              <a:rPr lang="en-AS" smtClean="0"/>
              <a:t>08/03/2024</a:t>
            </a:fld>
            <a:endParaRPr lang="en-A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C0F9F-F625-4478-9828-9DE5B84BA65A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188978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C0F9F-F625-4478-9828-9DE5B84BA65A}" type="slidenum">
              <a:rPr lang="en-AS" smtClean="0"/>
              <a:t>21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4278604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C0F9F-F625-4478-9828-9DE5B84BA65A}" type="slidenum">
              <a:rPr lang="en-AS" smtClean="0"/>
              <a:t>24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321643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C0F9F-F625-4478-9828-9DE5B84BA65A}" type="slidenum">
              <a:rPr lang="en-AS" smtClean="0"/>
              <a:t>40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429980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01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5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5645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857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934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746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433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90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919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57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6942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0982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3911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2262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139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9455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218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FACC00A-CF21-4456-83F5-B6D29BB5EF53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87F31-08C5-4984-B7D8-F192A1F75B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69597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oncyclopedia.org/wiki/DNA" TargetMode="External"/><Relationship Id="rId7" Type="http://schemas.openxmlformats.org/officeDocument/2006/relationships/hyperlink" Target="https://www.jcchems.com/index.php/JCCHEMS/article/view/324" TargetMode="Externa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hyperlink" Target="https://commons.wikimedia.org/wiki/File:RBC_membrane_major_proteins.png" TargetMode="Exter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7.pn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customXml" Target="../ink/ink6.xml"/><Relationship Id="rId3" Type="http://schemas.openxmlformats.org/officeDocument/2006/relationships/image" Target="../media/image31.png"/><Relationship Id="rId7" Type="http://schemas.openxmlformats.org/officeDocument/2006/relationships/customXml" Target="../ink/ink2.xml"/><Relationship Id="rId12" Type="http://schemas.openxmlformats.org/officeDocument/2006/relationships/customXml" Target="../ink/ink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customXml" Target="../ink/ink3.xml"/><Relationship Id="rId1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4.png"/><Relationship Id="rId4" Type="http://schemas.microsoft.com/office/2007/relationships/hdphoto" Target="../media/hdphoto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76B5A2-33A8-B664-EA15-AEB39D575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" y="0"/>
            <a:ext cx="12192000" cy="6881182"/>
          </a:xfrm>
          <a:prstGeom prst="rect">
            <a:avLst/>
          </a:prstGeom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D6E5C919-8FC3-3085-C156-0CD62BA907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076B57-9D46-8DE8-5CA6-82102473DA33}"/>
              </a:ext>
            </a:extLst>
          </p:cNvPr>
          <p:cNvSpPr txBox="1"/>
          <p:nvPr/>
        </p:nvSpPr>
        <p:spPr>
          <a:xfrm>
            <a:off x="1364808" y="2778871"/>
            <a:ext cx="9674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9600" dirty="0">
                <a:solidFill>
                  <a:srgbClr val="02EE0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BIOMOLECULE</a:t>
            </a:r>
          </a:p>
        </p:txBody>
      </p:sp>
    </p:spTree>
    <p:extLst>
      <p:ext uri="{BB962C8B-B14F-4D97-AF65-F5344CB8AC3E}">
        <p14:creationId xmlns:p14="http://schemas.microsoft.com/office/powerpoint/2010/main" val="119307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427644-B517-8C43-7870-7AB16A440D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497" r="20070"/>
          <a:stretch/>
        </p:blipFill>
        <p:spPr>
          <a:xfrm>
            <a:off x="9874419" y="1311262"/>
            <a:ext cx="1702434" cy="2914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EF1CC6-928F-D37D-04A1-C8DEE2420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4100" y="2272334"/>
            <a:ext cx="6564044" cy="4197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5A1F09-0B3A-AC28-FC4A-281F25362F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250676">
            <a:off x="7674765" y="4205379"/>
            <a:ext cx="3274806" cy="2477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bject 34">
            <a:extLst>
              <a:ext uri="{FF2B5EF4-FFF2-40B4-BE49-F238E27FC236}">
                <a16:creationId xmlns:a16="http://schemas.microsoft.com/office/drawing/2014/main" id="{0C37BFA3-13EE-D99A-3D27-6FC788E259DB}"/>
              </a:ext>
            </a:extLst>
          </p:cNvPr>
          <p:cNvSpPr/>
          <p:nvPr/>
        </p:nvSpPr>
        <p:spPr>
          <a:xfrm>
            <a:off x="588323" y="246381"/>
            <a:ext cx="4345628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524964-9139-C495-069D-237BB04ADA9A}"/>
              </a:ext>
            </a:extLst>
          </p:cNvPr>
          <p:cNvSpPr txBox="1"/>
          <p:nvPr/>
        </p:nvSpPr>
        <p:spPr>
          <a:xfrm>
            <a:off x="985365" y="227331"/>
            <a:ext cx="355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BIOMOLECULE</a:t>
            </a:r>
          </a:p>
        </p:txBody>
      </p:sp>
      <p:pic>
        <p:nvPicPr>
          <p:cNvPr id="8" name="Picture 7" descr="A green and yellow sign&#10;&#10;Description automatically generated">
            <a:extLst>
              <a:ext uri="{FF2B5EF4-FFF2-40B4-BE49-F238E27FC236}">
                <a16:creationId xmlns:a16="http://schemas.microsoft.com/office/drawing/2014/main" id="{E51C9ECF-C150-F730-A3B1-FA16CA3A92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67" y="3030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600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076B57-9D46-8DE8-5CA6-82102473DA33}"/>
              </a:ext>
            </a:extLst>
          </p:cNvPr>
          <p:cNvSpPr txBox="1"/>
          <p:nvPr/>
        </p:nvSpPr>
        <p:spPr>
          <a:xfrm>
            <a:off x="303140" y="962025"/>
            <a:ext cx="10698235" cy="584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of chemical composition in tissues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of inorganic compounds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 of elements in living and non-living matter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Biomicromolecules- </a:t>
            </a:r>
            <a:r>
              <a:rPr lang="en-IN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amino acid, Lipid, Sugars and Nitrogenous base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Biomacromolecules- </a:t>
            </a:r>
            <a:r>
              <a:rPr lang="en-IN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Proteins, Polysaccharides and Nucleic acid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Secondary metabolites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Enzymes-  </a:t>
            </a:r>
            <a:r>
              <a:rPr lang="en-IN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Activity, Factors affecting activity and types of enzyme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Cofactors 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4">
            <a:extLst>
              <a:ext uri="{FF2B5EF4-FFF2-40B4-BE49-F238E27FC236}">
                <a16:creationId xmlns:a16="http://schemas.microsoft.com/office/drawing/2014/main" id="{D90C52BC-7143-9A61-54C2-4D299DD7E502}"/>
              </a:ext>
            </a:extLst>
          </p:cNvPr>
          <p:cNvSpPr/>
          <p:nvPr/>
        </p:nvSpPr>
        <p:spPr>
          <a:xfrm>
            <a:off x="588323" y="257175"/>
            <a:ext cx="6098227" cy="704850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TOPICS TO BE COVERED </a:t>
            </a: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0D208C57-2784-517A-FDB6-FDBF14ADEE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67" y="3030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915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BCDBA0-D385-3967-8F13-BE39ADD3A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81" y="1637982"/>
            <a:ext cx="3781953" cy="3934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BBA831F3-E1A9-F62B-BEDE-43A5DB0F7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67" y="3030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object 34">
            <a:extLst>
              <a:ext uri="{FF2B5EF4-FFF2-40B4-BE49-F238E27FC236}">
                <a16:creationId xmlns:a16="http://schemas.microsoft.com/office/drawing/2014/main" id="{ACDA0C46-3DB5-4301-87EA-8FFACABA0103}"/>
              </a:ext>
            </a:extLst>
          </p:cNvPr>
          <p:cNvSpPr/>
          <p:nvPr/>
        </p:nvSpPr>
        <p:spPr>
          <a:xfrm>
            <a:off x="87810" y="189022"/>
            <a:ext cx="10010868" cy="52322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08D3D7-3EC3-83C9-B41C-0D29520F4D88}"/>
              </a:ext>
            </a:extLst>
          </p:cNvPr>
          <p:cNvSpPr txBox="1"/>
          <p:nvPr/>
        </p:nvSpPr>
        <p:spPr>
          <a:xfrm>
            <a:off x="9094" y="223330"/>
            <a:ext cx="10168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ANALYSIS OF CHEMICAL COMPOSITION IN A TISSUE</a:t>
            </a:r>
          </a:p>
        </p:txBody>
      </p:sp>
    </p:spTree>
    <p:extLst>
      <p:ext uri="{BB962C8B-B14F-4D97-AF65-F5344CB8AC3E}">
        <p14:creationId xmlns:p14="http://schemas.microsoft.com/office/powerpoint/2010/main" val="54153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B7F223-591F-0A3C-C9E5-7E1E05323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40" y="824036"/>
            <a:ext cx="4601217" cy="3867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256C9ABC-DF40-C560-AAB5-108A917FD8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67" y="3030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092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3931E4-FA92-B9E6-7AA6-F3E391250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486" y="1264238"/>
            <a:ext cx="8633414" cy="4744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FC3BCF2-C28B-BC21-649D-6CDA76A192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67" y="3030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0365E66C-10F6-2009-01AE-05362A2BCEE7}"/>
              </a:ext>
            </a:extLst>
          </p:cNvPr>
          <p:cNvSpPr/>
          <p:nvPr/>
        </p:nvSpPr>
        <p:spPr>
          <a:xfrm>
            <a:off x="87810" y="189022"/>
            <a:ext cx="7949285" cy="52322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5E797E-A9F1-F7F0-2885-3FF1234AAFE2}"/>
              </a:ext>
            </a:extLst>
          </p:cNvPr>
          <p:cNvSpPr txBox="1"/>
          <p:nvPr/>
        </p:nvSpPr>
        <p:spPr>
          <a:xfrm>
            <a:off x="335179" y="189023"/>
            <a:ext cx="749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ANALYSIS OF INORGANIC COMPOUNDS</a:t>
            </a:r>
          </a:p>
        </p:txBody>
      </p:sp>
    </p:spTree>
    <p:extLst>
      <p:ext uri="{BB962C8B-B14F-4D97-AF65-F5344CB8AC3E}">
        <p14:creationId xmlns:p14="http://schemas.microsoft.com/office/powerpoint/2010/main" val="267104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44BDA0-D032-F662-6763-573960271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05" y="1199839"/>
            <a:ext cx="6668431" cy="44583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47F829-84D3-06D2-0B9E-FCDF49F30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63" y="1402575"/>
            <a:ext cx="5167621" cy="45561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BE2637B5-B556-453B-7A69-7F9880A82A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67" y="3030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73EB59-DC6F-1DA0-681E-8F1ED402D75F}"/>
              </a:ext>
            </a:extLst>
          </p:cNvPr>
          <p:cNvSpPr txBox="1"/>
          <p:nvPr/>
        </p:nvSpPr>
        <p:spPr>
          <a:xfrm>
            <a:off x="2505075" y="69441"/>
            <a:ext cx="6668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dirty="0">
                <a:solidFill>
                  <a:srgbClr val="02EE0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BIOMICROMOLECULES</a:t>
            </a:r>
          </a:p>
        </p:txBody>
      </p:sp>
    </p:spTree>
    <p:extLst>
      <p:ext uri="{BB962C8B-B14F-4D97-AF65-F5344CB8AC3E}">
        <p14:creationId xmlns:p14="http://schemas.microsoft.com/office/powerpoint/2010/main" val="244603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F50D9D02-71CC-34E2-7155-2B4ABB1215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67" y="3030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5595B7CD-8B29-FF75-F908-5FBB2A4C62CA}"/>
              </a:ext>
            </a:extLst>
          </p:cNvPr>
          <p:cNvSpPr/>
          <p:nvPr/>
        </p:nvSpPr>
        <p:spPr>
          <a:xfrm>
            <a:off x="3619500" y="161774"/>
            <a:ext cx="4391025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11D695-8B83-D7A0-B3E4-06B99B77BA40}"/>
              </a:ext>
            </a:extLst>
          </p:cNvPr>
          <p:cNvSpPr txBox="1"/>
          <p:nvPr/>
        </p:nvSpPr>
        <p:spPr>
          <a:xfrm>
            <a:off x="3619500" y="161773"/>
            <a:ext cx="4541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1. ANMINO ACIDS</a:t>
            </a:r>
          </a:p>
        </p:txBody>
      </p:sp>
    </p:spTree>
    <p:extLst>
      <p:ext uri="{BB962C8B-B14F-4D97-AF65-F5344CB8AC3E}">
        <p14:creationId xmlns:p14="http://schemas.microsoft.com/office/powerpoint/2010/main" val="189811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85BF9E-C78A-C897-AD80-F7ED65B58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97" y="998290"/>
            <a:ext cx="10778032" cy="46391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268A7B80-6AA0-959E-B93E-F5A68BF660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67" y="3030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507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2CF01C-49B4-27E0-4E37-8BD1A6C2E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8" y="1688260"/>
            <a:ext cx="9932783" cy="3081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2921204F-2AAB-9571-6051-C092FC2910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65729F55-10C6-608E-3F8A-9E25D51CD596}"/>
              </a:ext>
            </a:extLst>
          </p:cNvPr>
          <p:cNvSpPr/>
          <p:nvPr/>
        </p:nvSpPr>
        <p:spPr>
          <a:xfrm>
            <a:off x="3629475" y="658651"/>
            <a:ext cx="5734050" cy="533000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509229-1BC2-7D64-1B8D-582D4E5AAC8E}"/>
              </a:ext>
            </a:extLst>
          </p:cNvPr>
          <p:cNvSpPr txBox="1"/>
          <p:nvPr/>
        </p:nvSpPr>
        <p:spPr>
          <a:xfrm>
            <a:off x="3572776" y="601986"/>
            <a:ext cx="584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ZWITTERIONIC FORM</a:t>
            </a:r>
          </a:p>
        </p:txBody>
      </p:sp>
    </p:spTree>
    <p:extLst>
      <p:ext uri="{BB962C8B-B14F-4D97-AF65-F5344CB8AC3E}">
        <p14:creationId xmlns:p14="http://schemas.microsoft.com/office/powerpoint/2010/main" val="380116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C1573-9D74-6431-C035-7E59D59E0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03" y="1765428"/>
            <a:ext cx="1651561" cy="1663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D134BD-C35A-384E-7D76-E70FFE71B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898" y="1898757"/>
            <a:ext cx="1780709" cy="16866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37F0E8-98AA-31AF-649B-14EE2DBED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61" y="4040412"/>
            <a:ext cx="1824784" cy="17816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3887AE-A322-223C-B5C7-0764DBF3C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8943" y="4229503"/>
            <a:ext cx="1675947" cy="16211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BB617F-F918-9D96-1219-1D303F4D8A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3846" y="2306972"/>
            <a:ext cx="5774522" cy="33639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ED2A79D-D8FF-CBB8-0410-6F8755E26A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9AF97C5F-5A4A-875B-406C-6F8690479FAE}"/>
              </a:ext>
            </a:extLst>
          </p:cNvPr>
          <p:cNvSpPr/>
          <p:nvPr/>
        </p:nvSpPr>
        <p:spPr>
          <a:xfrm>
            <a:off x="4306201" y="186566"/>
            <a:ext cx="2866124" cy="533000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738B6-242C-C17E-DC17-05442475136E}"/>
              </a:ext>
            </a:extLst>
          </p:cNvPr>
          <p:cNvSpPr txBox="1"/>
          <p:nvPr/>
        </p:nvSpPr>
        <p:spPr>
          <a:xfrm>
            <a:off x="4306201" y="135558"/>
            <a:ext cx="286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2. LIPIDS</a:t>
            </a:r>
          </a:p>
        </p:txBody>
      </p:sp>
    </p:spTree>
    <p:extLst>
      <p:ext uri="{BB962C8B-B14F-4D97-AF65-F5344CB8AC3E}">
        <p14:creationId xmlns:p14="http://schemas.microsoft.com/office/powerpoint/2010/main" val="21564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514F2F54-5F1F-D279-0E69-F31713311F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object 34">
            <a:extLst>
              <a:ext uri="{FF2B5EF4-FFF2-40B4-BE49-F238E27FC236}">
                <a16:creationId xmlns:a16="http://schemas.microsoft.com/office/drawing/2014/main" id="{F2F8ED18-2E3A-33EF-F7C5-91E9A026EF00}"/>
              </a:ext>
            </a:extLst>
          </p:cNvPr>
          <p:cNvSpPr/>
          <p:nvPr/>
        </p:nvSpPr>
        <p:spPr>
          <a:xfrm>
            <a:off x="2897647" y="276581"/>
            <a:ext cx="5734050" cy="1072130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1FE14F-CB01-FD76-FC2B-BDB2CAC2C2DF}"/>
              </a:ext>
            </a:extLst>
          </p:cNvPr>
          <p:cNvSpPr txBox="1"/>
          <p:nvPr/>
        </p:nvSpPr>
        <p:spPr>
          <a:xfrm>
            <a:off x="4479018" y="425122"/>
            <a:ext cx="3769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SIMPLE LIPIDS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6C32F2-CCE3-D3A1-D4F1-CBE31B148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647" y="276581"/>
            <a:ext cx="1423790" cy="107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3BB44D4F-9EEF-7EBB-0B99-9EDED37B98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0045B725-BB51-3193-267C-005E1FBD4914}"/>
              </a:ext>
            </a:extLst>
          </p:cNvPr>
          <p:cNvSpPr/>
          <p:nvPr/>
        </p:nvSpPr>
        <p:spPr>
          <a:xfrm>
            <a:off x="3118626" y="359956"/>
            <a:ext cx="5734050" cy="1072130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9B94F1-1768-60DC-9E74-5C4EEC2E0CA6}"/>
              </a:ext>
            </a:extLst>
          </p:cNvPr>
          <p:cNvSpPr txBox="1"/>
          <p:nvPr/>
        </p:nvSpPr>
        <p:spPr>
          <a:xfrm>
            <a:off x="4012378" y="541874"/>
            <a:ext cx="4912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COMPOUND LIPIDS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09E484-ED8C-032F-F9D0-143C4B7D4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758" y="364074"/>
            <a:ext cx="1263154" cy="10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0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381FE7-B208-48DA-8E61-0010E651C3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CD8FBCE9-4813-2BF4-440D-2E28F90C5715}"/>
              </a:ext>
            </a:extLst>
          </p:cNvPr>
          <p:cNvSpPr/>
          <p:nvPr/>
        </p:nvSpPr>
        <p:spPr>
          <a:xfrm>
            <a:off x="3118626" y="359956"/>
            <a:ext cx="5734050" cy="1072130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D5DA7-7DE6-C0F8-1781-91CBBBE61A2F}"/>
              </a:ext>
            </a:extLst>
          </p:cNvPr>
          <p:cNvSpPr txBox="1"/>
          <p:nvPr/>
        </p:nvSpPr>
        <p:spPr>
          <a:xfrm>
            <a:off x="4012378" y="541874"/>
            <a:ext cx="4912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DERIVED LIPIDS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DEB800-4716-D1C7-B49F-E115A4AA7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626" y="359956"/>
            <a:ext cx="1357424" cy="108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8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5327EC26-D714-C217-375A-E92FFFE0EE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EDA2C43E-D781-392C-1041-6C42E344FCF7}"/>
              </a:ext>
            </a:extLst>
          </p:cNvPr>
          <p:cNvSpPr/>
          <p:nvPr/>
        </p:nvSpPr>
        <p:spPr>
          <a:xfrm>
            <a:off x="2356625" y="182574"/>
            <a:ext cx="6854049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37C05-902E-1394-6F25-1F35F06A2FBA}"/>
              </a:ext>
            </a:extLst>
          </p:cNvPr>
          <p:cNvSpPr txBox="1"/>
          <p:nvPr/>
        </p:nvSpPr>
        <p:spPr>
          <a:xfrm>
            <a:off x="2440752" y="182573"/>
            <a:ext cx="676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SUGARS (CARBOHYDRATES)</a:t>
            </a:r>
          </a:p>
        </p:txBody>
      </p:sp>
    </p:spTree>
    <p:extLst>
      <p:ext uri="{BB962C8B-B14F-4D97-AF65-F5344CB8AC3E}">
        <p14:creationId xmlns:p14="http://schemas.microsoft.com/office/powerpoint/2010/main" val="104348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781B23A-5ACA-C85F-4F5A-4511A45E8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B179B366-2CAE-823C-866A-27B125BF7E6E}"/>
              </a:ext>
            </a:extLst>
          </p:cNvPr>
          <p:cNvSpPr/>
          <p:nvPr/>
        </p:nvSpPr>
        <p:spPr>
          <a:xfrm>
            <a:off x="2356625" y="182574"/>
            <a:ext cx="6854049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6D5122-5002-5277-6F3C-F77DD829975C}"/>
              </a:ext>
            </a:extLst>
          </p:cNvPr>
          <p:cNvSpPr txBox="1"/>
          <p:nvPr/>
        </p:nvSpPr>
        <p:spPr>
          <a:xfrm>
            <a:off x="2440752" y="182573"/>
            <a:ext cx="676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NITROGEN BASES</a:t>
            </a:r>
          </a:p>
        </p:txBody>
      </p:sp>
    </p:spTree>
    <p:extLst>
      <p:ext uri="{BB962C8B-B14F-4D97-AF65-F5344CB8AC3E}">
        <p14:creationId xmlns:p14="http://schemas.microsoft.com/office/powerpoint/2010/main" val="257832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893FD02-CAF8-3E83-8B34-3F63AFA748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CB3FE7-7E77-FDE5-BF93-21B96B533267}"/>
              </a:ext>
            </a:extLst>
          </p:cNvPr>
          <p:cNvSpPr/>
          <p:nvPr/>
        </p:nvSpPr>
        <p:spPr>
          <a:xfrm>
            <a:off x="938213" y="166969"/>
            <a:ext cx="8824912" cy="15334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 the element which is negligible in living matter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Si		2. Mg		3. Ca		4. S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FE0D67-3EAA-0EAE-187D-A62F76DFF5F5}"/>
              </a:ext>
            </a:extLst>
          </p:cNvPr>
          <p:cNvSpPr/>
          <p:nvPr/>
        </p:nvSpPr>
        <p:spPr>
          <a:xfrm>
            <a:off x="868641" y="1700451"/>
            <a:ext cx="9686926" cy="18523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	What will be correct sequence of % weight of elements in 	human body?</a:t>
            </a:r>
          </a:p>
          <a:p>
            <a:pPr defTabSz="361950"/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Na&gt;K&gt;O&gt;C	2. C&gt;H&gt;O&gt;N	   3. H&gt;N&gt;Na&gt;S	  4. O&gt;C&gt;N&gt;S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E28ACF-49D8-3445-D352-5DA95358C404}"/>
              </a:ext>
            </a:extLst>
          </p:cNvPr>
          <p:cNvSpPr/>
          <p:nvPr/>
        </p:nvSpPr>
        <p:spPr>
          <a:xfrm>
            <a:off x="966789" y="4029618"/>
            <a:ext cx="9829800" cy="18523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	Identify, in which of the following carbon compounds, 	heterocyclic rings can be found?</a:t>
            </a:r>
          </a:p>
          <a:p>
            <a:pPr defTabSz="361950"/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Proteins	2. Amino acids	  3. Nitrogen bases		4. Lipids</a:t>
            </a:r>
          </a:p>
        </p:txBody>
      </p:sp>
    </p:spTree>
    <p:extLst>
      <p:ext uri="{BB962C8B-B14F-4D97-AF65-F5344CB8AC3E}">
        <p14:creationId xmlns:p14="http://schemas.microsoft.com/office/powerpoint/2010/main" val="354617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79BDF4C4-D2E7-BF6C-C12E-6FFCA969B6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AFFC9EF-81FD-989F-1842-9AE07B9E0955}"/>
              </a:ext>
            </a:extLst>
          </p:cNvPr>
          <p:cNvSpPr/>
          <p:nvPr/>
        </p:nvSpPr>
        <p:spPr>
          <a:xfrm>
            <a:off x="479440" y="231457"/>
            <a:ext cx="9990402" cy="3295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Amino acids are substituted methane's. What are the four 	substituent groups occupying the four valency positions?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Hydrogen, carboxyl group, amino group and a variable 	group (R)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Two carboxyl groups, amino group and OH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Two hydrogen, one carboxyl group, amino group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Two amino groups, one hydrogen and one carboxyl group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B0CDF-949F-536C-30E1-749C66066910}"/>
              </a:ext>
            </a:extLst>
          </p:cNvPr>
          <p:cNvSpPr/>
          <p:nvPr/>
        </p:nvSpPr>
        <p:spPr>
          <a:xfrm>
            <a:off x="565165" y="4097443"/>
            <a:ext cx="10090001" cy="2529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Identify the correct pair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Proteins	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Functions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Collagen					Hormone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Antibody					Fights	infectious agents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Insulin						Intercellular ground substance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Trypsin					Enables glucose transport in cell 							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60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266FF294-2EF7-4DE2-9CA8-BD7A4C6FFB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E383C8-B85D-0182-1F42-4A92251DEC31}"/>
              </a:ext>
            </a:extLst>
          </p:cNvPr>
          <p:cNvSpPr/>
          <p:nvPr/>
        </p:nvSpPr>
        <p:spPr>
          <a:xfrm>
            <a:off x="373279" y="541149"/>
            <a:ext cx="9971773" cy="15932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4476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	Chemical compounds that have molecular weights less than one 	thousand Dalton are usually referred to as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Biomolecules						2. 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Micromolecules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Macromolecules				4. Both (1) and (2)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95FE70-A081-56D5-73E8-8A4B7AB69F00}"/>
              </a:ext>
            </a:extLst>
          </p:cNvPr>
          <p:cNvSpPr/>
          <p:nvPr/>
        </p:nvSpPr>
        <p:spPr>
          <a:xfrm>
            <a:off x="450782" y="2632353"/>
            <a:ext cx="9971773" cy="15932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	Which of the following is having low molecular weight but found 	in acid insoluble fraction?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Proteins							2. Carbohydrates	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Nucleic acids						4. Lipids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575F51-F856-37E9-0EFE-61A08BCC1FFB}"/>
              </a:ext>
            </a:extLst>
          </p:cNvPr>
          <p:cNvSpPr/>
          <p:nvPr/>
        </p:nvSpPr>
        <p:spPr>
          <a:xfrm>
            <a:off x="450782" y="4703664"/>
            <a:ext cx="9971773" cy="15932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4476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	The least abundant chemical component in living organisms is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lipids								2. ions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Nucleic acids						4. protein</a:t>
            </a:r>
          </a:p>
        </p:txBody>
      </p:sp>
    </p:spTree>
    <p:extLst>
      <p:ext uri="{BB962C8B-B14F-4D97-AF65-F5344CB8AC3E}">
        <p14:creationId xmlns:p14="http://schemas.microsoft.com/office/powerpoint/2010/main" val="72274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7B5B8B3E-2AD7-EEEF-A5BF-17CCBAB111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228DA1-7B83-0480-C045-8B2581B3A3C9}"/>
              </a:ext>
            </a:extLst>
          </p:cNvPr>
          <p:cNvSpPr/>
          <p:nvPr/>
        </p:nvSpPr>
        <p:spPr>
          <a:xfrm>
            <a:off x="742949" y="311832"/>
            <a:ext cx="9610725" cy="1316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	Which of the following is helpful in transport of glucose?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Myosin	2. Collagen		3. Keratin		4. GLUT4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52E899-3123-9445-5272-4FCB6223A6AB}"/>
              </a:ext>
            </a:extLst>
          </p:cNvPr>
          <p:cNvSpPr/>
          <p:nvPr/>
        </p:nvSpPr>
        <p:spPr>
          <a:xfrm>
            <a:off x="742950" y="2476500"/>
            <a:ext cx="9610725" cy="1316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defTabSz="542925">
              <a:buAutoNum type="arabicPeriod" startAt="10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of the following is 2% of the total cellular mass?</a:t>
            </a:r>
          </a:p>
          <a:p>
            <a:pPr lvl="1"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Carbohydrate				2. Lipids</a:t>
            </a:r>
          </a:p>
          <a:p>
            <a:pPr defTabSz="4413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Nucleic acid						4. Amino acid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C95D1B-13CB-718E-89DE-BD6EED019C35}"/>
              </a:ext>
            </a:extLst>
          </p:cNvPr>
          <p:cNvSpPr/>
          <p:nvPr/>
        </p:nvSpPr>
        <p:spPr>
          <a:xfrm>
            <a:off x="742950" y="4455209"/>
            <a:ext cx="9610725" cy="192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Chemical compounds which are found in the acid insoluble 	 	fraction are called</a:t>
            </a:r>
          </a:p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Biomolecules				2. Macromolecules</a:t>
            </a:r>
          </a:p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Macromolecules			4. Both (1) and (2)</a:t>
            </a:r>
          </a:p>
        </p:txBody>
      </p:sp>
    </p:spTree>
    <p:extLst>
      <p:ext uri="{BB962C8B-B14F-4D97-AF65-F5344CB8AC3E}">
        <p14:creationId xmlns:p14="http://schemas.microsoft.com/office/powerpoint/2010/main" val="319326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F2EF5F7-DE78-1C1B-CD7D-B970D3A81D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56297B-A488-95F8-3CF5-6CC3C60774A0}"/>
              </a:ext>
            </a:extLst>
          </p:cNvPr>
          <p:cNvSpPr/>
          <p:nvPr/>
        </p:nvSpPr>
        <p:spPr>
          <a:xfrm>
            <a:off x="252413" y="1828801"/>
            <a:ext cx="10029825" cy="25812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	Identify the amino acids given below and select the correct 	option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				 (ii)			   (iii)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B772377-2200-9D95-46DE-E41C610339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32976"/>
              </p:ext>
            </p:extLst>
          </p:nvPr>
        </p:nvGraphicFramePr>
        <p:xfrm>
          <a:off x="47982" y="1137542"/>
          <a:ext cx="1498163" cy="1582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0040" imgH="1193760" progId="Equation.DSMT4">
                  <p:embed/>
                </p:oleObj>
              </mc:Choice>
              <mc:Fallback>
                <p:oleObj name="Equation" r:id="rId4" imgW="1130040" imgH="1193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982" y="1137542"/>
                        <a:ext cx="1498163" cy="15823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31DBF02-6E02-1202-478C-2E71CAFDBA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080220"/>
              </p:ext>
            </p:extLst>
          </p:nvPr>
        </p:nvGraphicFramePr>
        <p:xfrm>
          <a:off x="2007037" y="1137542"/>
          <a:ext cx="1595438" cy="1688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89299" imgH="1152422" progId="Equation.DSMT4">
                  <p:embed/>
                </p:oleObj>
              </mc:Choice>
              <mc:Fallback>
                <p:oleObj name="Equation" r:id="rId6" imgW="1089299" imgH="115242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07037" y="1137542"/>
                        <a:ext cx="1595438" cy="1688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A4C5FE1-0905-125C-1E4D-C2E0D0D58D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174618"/>
              </p:ext>
            </p:extLst>
          </p:nvPr>
        </p:nvGraphicFramePr>
        <p:xfrm>
          <a:off x="4063367" y="1137542"/>
          <a:ext cx="1597584" cy="1582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2867" imgH="1152422" progId="Equation.DSMT4">
                  <p:embed/>
                </p:oleObj>
              </mc:Choice>
              <mc:Fallback>
                <p:oleObj name="Equation" r:id="rId8" imgW="1162867" imgH="115242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63367" y="1137542"/>
                        <a:ext cx="1597584" cy="1582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2FBC37-6327-FC9A-6A6E-4CBFFD827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88852"/>
              </p:ext>
            </p:extLst>
          </p:nvPr>
        </p:nvGraphicFramePr>
        <p:xfrm>
          <a:off x="1031875" y="3384119"/>
          <a:ext cx="423545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494">
                  <a:extLst>
                    <a:ext uri="{9D8B030D-6E8A-4147-A177-3AD203B41FA5}">
                      <a16:colId xmlns:a16="http://schemas.microsoft.com/office/drawing/2014/main" val="1972859115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56491158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912126763"/>
                    </a:ext>
                  </a:extLst>
                </a:gridCol>
                <a:gridCol w="1218406">
                  <a:extLst>
                    <a:ext uri="{9D8B030D-6E8A-4147-A177-3AD203B41FA5}">
                      <a16:colId xmlns:a16="http://schemas.microsoft.com/office/drawing/2014/main" val="1919457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IN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(iii)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6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Glycine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29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Glycine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Serine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16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Glycine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88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Glycine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419870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50B442E6-87F2-9E42-E9F2-9971DB58F3B8}"/>
              </a:ext>
            </a:extLst>
          </p:cNvPr>
          <p:cNvSpPr/>
          <p:nvPr/>
        </p:nvSpPr>
        <p:spPr>
          <a:xfrm>
            <a:off x="252413" y="5176600"/>
            <a:ext cx="11183983" cy="1316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 20 different amino acids have different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R-groups		2. Carboxylic		3. peptide bonds	      4. amino groups</a:t>
            </a:r>
          </a:p>
        </p:txBody>
      </p:sp>
    </p:spTree>
    <p:extLst>
      <p:ext uri="{BB962C8B-B14F-4D97-AF65-F5344CB8AC3E}">
        <p14:creationId xmlns:p14="http://schemas.microsoft.com/office/powerpoint/2010/main" val="10653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5E949034-9163-948D-086A-8530D7B96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2F385F-9625-0F26-3D6D-66840A90EECC}"/>
              </a:ext>
            </a:extLst>
          </p:cNvPr>
          <p:cNvSpPr/>
          <p:nvPr/>
        </p:nvSpPr>
        <p:spPr>
          <a:xfrm>
            <a:off x="523875" y="218024"/>
            <a:ext cx="9725025" cy="34586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	Acidic amino acids have two – COOH groups and one NH</a:t>
            </a:r>
            <a:r>
              <a:rPr lang="en-IN" sz="28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group per molecule. Select the pair that consists of acidic 	amino acids.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Aspartic acid, glutamic acid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Lysine, arginine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Glycine, alanine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Both (1) and (2)</a:t>
            </a:r>
          </a:p>
        </p:txBody>
      </p:sp>
    </p:spTree>
    <p:extLst>
      <p:ext uri="{BB962C8B-B14F-4D97-AF65-F5344CB8AC3E}">
        <p14:creationId xmlns:p14="http://schemas.microsoft.com/office/powerpoint/2010/main" val="331971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2BBDF90-C63B-DBCF-E8D4-9D5FDAF3D5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BDC2CD-8A13-0CF8-5449-0C2EA29F7C48}"/>
              </a:ext>
            </a:extLst>
          </p:cNvPr>
          <p:cNvSpPr/>
          <p:nvPr/>
        </p:nvSpPr>
        <p:spPr>
          <a:xfrm>
            <a:off x="638175" y="152400"/>
            <a:ext cx="7210425" cy="1000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	Which of the following is the correct match?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1C94319-39DB-DE00-449D-ED0CFA7209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854463"/>
              </p:ext>
            </p:extLst>
          </p:nvPr>
        </p:nvGraphicFramePr>
        <p:xfrm>
          <a:off x="812800" y="1151057"/>
          <a:ext cx="8128000" cy="3017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06425">
                  <a:extLst>
                    <a:ext uri="{9D8B030D-6E8A-4147-A177-3AD203B41FA5}">
                      <a16:colId xmlns:a16="http://schemas.microsoft.com/office/drawing/2014/main" val="8721323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4018401153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3762908736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499526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Acidic amino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Basic amino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Neutral amino acid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48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Glutamic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Lysine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73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Lysine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Glutamic acid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75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Glutamic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Lysine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59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Lysine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Glutamic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78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635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5DFBA96C-0E57-286D-34B9-CFF6880E3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7E9EDA-233E-530E-3A64-3AFD1626DDBC}"/>
              </a:ext>
            </a:extLst>
          </p:cNvPr>
          <p:cNvSpPr/>
          <p:nvPr/>
        </p:nvSpPr>
        <p:spPr>
          <a:xfrm>
            <a:off x="533400" y="569398"/>
            <a:ext cx="9886950" cy="24299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 Statement – 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The heterocyclic compounds in nucleic acids are 	the nitrogenous bases named adenine, guanine, uracil, cytosine 	and thymine.</a:t>
            </a:r>
          </a:p>
          <a:p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Statement – II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Adenine and guanine are substituted 	pyrimidines 	while the rest are substituted purines.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8783D7-E93D-3E68-15DA-7B97570C418E}"/>
              </a:ext>
            </a:extLst>
          </p:cNvPr>
          <p:cNvSpPr/>
          <p:nvPr/>
        </p:nvSpPr>
        <p:spPr>
          <a:xfrm>
            <a:off x="533400" y="3438525"/>
            <a:ext cx="9886950" cy="28776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 Statement – 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In a protein, amino acids are linked by a peptide 	bond which is formed when the carboxyl (-COOH) group of one 	amino acid react with the amino (-NH</a:t>
            </a:r>
            <a:r>
              <a:rPr lang="en-IN" sz="28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group of the next amino 	acid.</a:t>
            </a:r>
          </a:p>
          <a:p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Statement – II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In a polysaccharide the individual 	monosaccharides are linked by a glycosidic bond.</a:t>
            </a:r>
          </a:p>
        </p:txBody>
      </p:sp>
    </p:spTree>
    <p:extLst>
      <p:ext uri="{BB962C8B-B14F-4D97-AF65-F5344CB8AC3E}">
        <p14:creationId xmlns:p14="http://schemas.microsoft.com/office/powerpoint/2010/main" val="146415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BD3C6C8E-2AD2-215A-26DA-A47A4FA655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BDCFBFE-EF61-23A4-6B5A-7E8681A52A9E}"/>
              </a:ext>
            </a:extLst>
          </p:cNvPr>
          <p:cNvSpPr/>
          <p:nvPr/>
        </p:nvSpPr>
        <p:spPr>
          <a:xfrm>
            <a:off x="533400" y="74098"/>
            <a:ext cx="9886950" cy="22500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 Statement – 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Lysine is a basic amino acid while valine is 	neutral amino acid.</a:t>
            </a:r>
          </a:p>
          <a:p>
            <a:pPr defTabSz="542925"/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Statement – II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Tyrosine, phenylalanine and tryptophan are 	aromatic amino acids.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AA7957-34F3-70B8-7E01-D06322239F03}"/>
              </a:ext>
            </a:extLst>
          </p:cNvPr>
          <p:cNvSpPr/>
          <p:nvPr/>
        </p:nvSpPr>
        <p:spPr>
          <a:xfrm>
            <a:off x="533399" y="2051012"/>
            <a:ext cx="10022167" cy="20758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 Statement – 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Two hydrogen bonds are present between A 	and 	T while three hydrogen bonds are present between G and C</a:t>
            </a:r>
          </a:p>
          <a:p>
            <a:pPr defTabSz="542925"/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Statement – II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In B-DNA rise per base pair would be 34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D1602D-10F2-DB3F-9FD6-6EBE1E12CD11}"/>
              </a:ext>
            </a:extLst>
          </p:cNvPr>
          <p:cNvSpPr txBox="1"/>
          <p:nvPr/>
        </p:nvSpPr>
        <p:spPr>
          <a:xfrm>
            <a:off x="9155906" y="3242358"/>
            <a:ext cx="464344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Å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E95944-E5BC-1A23-1633-5DEB42969D8E}"/>
              </a:ext>
            </a:extLst>
          </p:cNvPr>
          <p:cNvSpPr/>
          <p:nvPr/>
        </p:nvSpPr>
        <p:spPr>
          <a:xfrm>
            <a:off x="447675" y="4007191"/>
            <a:ext cx="9886950" cy="20758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	Statement – 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Palmitic acid has 16 carbons excluding carboxyl 	carbon.</a:t>
            </a:r>
          </a:p>
          <a:p>
            <a:pPr defTabSz="628650"/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Statement – II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Arachidonic acid has 20 carbon atoms 	including carboxyl carbon.</a:t>
            </a:r>
          </a:p>
        </p:txBody>
      </p:sp>
    </p:spTree>
    <p:extLst>
      <p:ext uri="{BB962C8B-B14F-4D97-AF65-F5344CB8AC3E}">
        <p14:creationId xmlns:p14="http://schemas.microsoft.com/office/powerpoint/2010/main" val="280688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D66CD3C3-3FE8-6911-9997-705E28A162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1CC58B-CA54-5F37-C8A8-95080E826957}"/>
              </a:ext>
            </a:extLst>
          </p:cNvPr>
          <p:cNvSpPr/>
          <p:nvPr/>
        </p:nvSpPr>
        <p:spPr>
          <a:xfrm>
            <a:off x="257175" y="359956"/>
            <a:ext cx="9915525" cy="18403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20.	Which of the following are not secondary metabolites in 	plants?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Amino acids, glucose		2. Vinblastine, curcumin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Rubber, gums				4. Morphine, codeine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81C315-A54D-81B4-9150-969251F0D63D}"/>
              </a:ext>
            </a:extLst>
          </p:cNvPr>
          <p:cNvSpPr/>
          <p:nvPr/>
        </p:nvSpPr>
        <p:spPr>
          <a:xfrm>
            <a:off x="257175" y="2200275"/>
            <a:ext cx="9915525" cy="18403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21.	Identify the basic amino acid from the following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Glutamic Acid				2. Lysine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Valine							4. Tyrosine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A61F3F-1D79-D771-96EC-1EFC64D64CC5}"/>
              </a:ext>
            </a:extLst>
          </p:cNvPr>
          <p:cNvSpPr/>
          <p:nvPr/>
        </p:nvSpPr>
        <p:spPr>
          <a:xfrm>
            <a:off x="257174" y="4164419"/>
            <a:ext cx="9915525" cy="2045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22.	A typical fat molecule is made up of</a:t>
            </a:r>
          </a:p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One glycerol and one fatty acid molecule</a:t>
            </a:r>
          </a:p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Three glycerol and three fatty acid molecules</a:t>
            </a:r>
          </a:p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Three glycerol molecules and one fatty acid molecule		</a:t>
            </a:r>
          </a:p>
          <a:p>
            <a:pPr defTabSz="5429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One glycerol and three fatty acid molecules.</a:t>
            </a:r>
          </a:p>
        </p:txBody>
      </p:sp>
    </p:spTree>
    <p:extLst>
      <p:ext uri="{BB962C8B-B14F-4D97-AF65-F5344CB8AC3E}">
        <p14:creationId xmlns:p14="http://schemas.microsoft.com/office/powerpoint/2010/main" val="333413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7898AADE-B0A4-07A5-4E4A-85FA9E1FD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5E3EC7-EDFC-59F3-EDD0-0CEC6972F318}"/>
              </a:ext>
            </a:extLst>
          </p:cNvPr>
          <p:cNvSpPr/>
          <p:nvPr/>
        </p:nvSpPr>
        <p:spPr>
          <a:xfrm>
            <a:off x="373279" y="723793"/>
            <a:ext cx="9477375" cy="46692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defTabSz="628650">
              <a:buAutoNum type="arabicPeriod" startAt="23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the following statements on lipids and find out correct 	set of statements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a. Lecithin found in the plasma membrane is a glycolipid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b. Saturated fatty acids possess one or more c = c bonds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c. 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Gingely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oil has lower melting point, hence remains as oil 	in winter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d. Lipids are generally insoluble in water but soluble in 	some organic solvents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e. When fatty acid is esterified with glycerol, 	monoglycerides are formed.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24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2E7BF10-4EE9-6AA1-0D6D-AF6B9826B8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D2C54C-AF34-0FF0-3BB7-CAF48D27BF42}"/>
              </a:ext>
            </a:extLst>
          </p:cNvPr>
          <p:cNvSpPr/>
          <p:nvPr/>
        </p:nvSpPr>
        <p:spPr>
          <a:xfrm>
            <a:off x="447675" y="285750"/>
            <a:ext cx="9744075" cy="59245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24.	Which one of the following structural formulae of two organic 	compounds is correctly identified along with its related 	function?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 : Lecithin – a component of cell membrane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B : Adenine – a nucleotide that makes up nucleic acids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A : Triglyceride – major source of energy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B : Uracil – a component of DNA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971DA-B399-39B7-327C-6FA70C634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013" y="1650391"/>
            <a:ext cx="2460635" cy="178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9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48A0A73-2963-8B03-3CFD-D14450EE8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628D4E-962F-DB51-D904-F1F95CCEB17A}"/>
              </a:ext>
            </a:extLst>
          </p:cNvPr>
          <p:cNvSpPr/>
          <p:nvPr/>
        </p:nvSpPr>
        <p:spPr>
          <a:xfrm>
            <a:off x="833437" y="276225"/>
            <a:ext cx="8134350" cy="3666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25. Read the following statements (A-F):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 – Lecithin is found in cell wall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 – Collagen is most abundant protein on earth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 – Chitin is found in cell wall of fungi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D – Fats have higher melting point than oils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E – 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Zwitter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ionic form can be observed in amino 	acids 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F – Protein is a homopolymer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40BBB1-1871-CCD9-9029-73FCDB7F8A6C}"/>
              </a:ext>
            </a:extLst>
          </p:cNvPr>
          <p:cNvSpPr/>
          <p:nvPr/>
        </p:nvSpPr>
        <p:spPr>
          <a:xfrm>
            <a:off x="833437" y="3862335"/>
            <a:ext cx="9915525" cy="129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many of the above statements are true?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0			2. 1			3. 3			4. 2</a:t>
            </a:r>
          </a:p>
        </p:txBody>
      </p:sp>
    </p:spTree>
    <p:extLst>
      <p:ext uri="{BB962C8B-B14F-4D97-AF65-F5344CB8AC3E}">
        <p14:creationId xmlns:p14="http://schemas.microsoft.com/office/powerpoint/2010/main" val="382958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1E0FD0CF-B361-E7A8-1119-0A621ECEAB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25A389-BD19-E8DC-8E0F-94C33F97D8D6}"/>
              </a:ext>
            </a:extLst>
          </p:cNvPr>
          <p:cNvSpPr/>
          <p:nvPr/>
        </p:nvSpPr>
        <p:spPr>
          <a:xfrm>
            <a:off x="666750" y="1019770"/>
            <a:ext cx="9544050" cy="14859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are biomolecules having molecular weight greater than 1000 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include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2E80E1-38BE-C3BD-355A-E0E688F4D344}"/>
              </a:ext>
            </a:extLst>
          </p:cNvPr>
          <p:cNvSpPr txBox="1"/>
          <p:nvPr/>
        </p:nvSpPr>
        <p:spPr>
          <a:xfrm>
            <a:off x="1831645" y="340906"/>
            <a:ext cx="7743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dirty="0">
                <a:solidFill>
                  <a:srgbClr val="02EE0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BIOMACROMOLECULES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FFC485-94D3-E2B2-1B25-1F1E0B1FD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781299"/>
            <a:ext cx="3674173" cy="621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1568C6-5A1D-BF6C-EFF1-3E5C59B923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object 34">
            <a:extLst>
              <a:ext uri="{FF2B5EF4-FFF2-40B4-BE49-F238E27FC236}">
                <a16:creationId xmlns:a16="http://schemas.microsoft.com/office/drawing/2014/main" id="{CA1B9ED5-B512-ACBF-AC29-B8947196CA99}"/>
              </a:ext>
            </a:extLst>
          </p:cNvPr>
          <p:cNvSpPr/>
          <p:nvPr/>
        </p:nvSpPr>
        <p:spPr>
          <a:xfrm>
            <a:off x="3643299" y="237757"/>
            <a:ext cx="3577450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D19533-44DA-21DA-2A13-0F239DA0B6C5}"/>
              </a:ext>
            </a:extLst>
          </p:cNvPr>
          <p:cNvSpPr txBox="1"/>
          <p:nvPr/>
        </p:nvSpPr>
        <p:spPr>
          <a:xfrm>
            <a:off x="3841727" y="218708"/>
            <a:ext cx="3388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1. PROTEINS</a:t>
            </a:r>
          </a:p>
        </p:txBody>
      </p:sp>
    </p:spTree>
    <p:extLst>
      <p:ext uri="{BB962C8B-B14F-4D97-AF65-F5344CB8AC3E}">
        <p14:creationId xmlns:p14="http://schemas.microsoft.com/office/powerpoint/2010/main" val="239622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33B3690-2A04-5C4A-487D-87DDB726D5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887F63AD-F9DD-5B24-50B9-504D10BB3371}"/>
              </a:ext>
            </a:extLst>
          </p:cNvPr>
          <p:cNvSpPr/>
          <p:nvPr/>
        </p:nvSpPr>
        <p:spPr>
          <a:xfrm>
            <a:off x="2394725" y="218708"/>
            <a:ext cx="6854049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79E571-6B2B-DC45-E127-B7ABEA320067}"/>
              </a:ext>
            </a:extLst>
          </p:cNvPr>
          <p:cNvSpPr txBox="1"/>
          <p:nvPr/>
        </p:nvSpPr>
        <p:spPr>
          <a:xfrm>
            <a:off x="2436788" y="188139"/>
            <a:ext cx="676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2. POLYSACCHARIDES</a:t>
            </a:r>
          </a:p>
        </p:txBody>
      </p:sp>
    </p:spTree>
    <p:extLst>
      <p:ext uri="{BB962C8B-B14F-4D97-AF65-F5344CB8AC3E}">
        <p14:creationId xmlns:p14="http://schemas.microsoft.com/office/powerpoint/2010/main" val="269600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FF28AEEE-FF22-C00E-63AD-C66C866C56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29FC9E-8019-244C-FCD7-2C6B569D5883}"/>
              </a:ext>
            </a:extLst>
          </p:cNvPr>
          <p:cNvSpPr/>
          <p:nvPr/>
        </p:nvSpPr>
        <p:spPr>
          <a:xfrm>
            <a:off x="666750" y="359956"/>
            <a:ext cx="9544050" cy="10687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26.	Identify the given structural formulae and select the correct 	option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3502D6-0107-0FCE-D527-E3A014923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485" y="1204054"/>
            <a:ext cx="2634445" cy="27781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2E98A9-2997-D8BC-6ACE-91F03FDDE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945" y="3429000"/>
            <a:ext cx="426719" cy="228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98C5713-3E0E-8F19-F838-324F47626A73}"/>
                  </a:ext>
                </a:extLst>
              </p14:cNvPr>
              <p14:cNvContentPartPr/>
              <p14:nvPr/>
            </p14:nvContentPartPr>
            <p14:xfrm>
              <a:off x="4924245" y="6543570"/>
              <a:ext cx="86040" cy="262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98C5713-3E0E-8F19-F838-324F47626A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70605" y="6435570"/>
                <a:ext cx="19368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F663ABF-7E5F-E127-260D-4E8309311425}"/>
                  </a:ext>
                </a:extLst>
              </p14:cNvPr>
              <p14:cNvContentPartPr/>
              <p14:nvPr/>
            </p14:nvContentPartPr>
            <p14:xfrm>
              <a:off x="5000205" y="6524490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F663ABF-7E5F-E127-260D-4E830931142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46565" y="64164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4DC7B51-220E-E9E3-7727-ADD8AF634C82}"/>
                  </a:ext>
                </a:extLst>
              </p14:cNvPr>
              <p14:cNvContentPartPr/>
              <p14:nvPr/>
            </p14:nvContentPartPr>
            <p14:xfrm>
              <a:off x="4979685" y="6524490"/>
              <a:ext cx="11880" cy="10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4DC7B51-220E-E9E3-7727-ADD8AF634C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25685" y="6416490"/>
                <a:ext cx="11952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153F003-DFDE-963B-09A6-09F820061573}"/>
                  </a:ext>
                </a:extLst>
              </p14:cNvPr>
              <p14:cNvContentPartPr/>
              <p14:nvPr/>
            </p14:nvContentPartPr>
            <p14:xfrm>
              <a:off x="4924245" y="6591450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153F003-DFDE-963B-09A6-09F82006157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70605" y="64834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5E56796-FC5C-B27A-5E85-621F0A2C5B7D}"/>
                  </a:ext>
                </a:extLst>
              </p14:cNvPr>
              <p14:cNvContentPartPr/>
              <p14:nvPr/>
            </p14:nvContentPartPr>
            <p14:xfrm>
              <a:off x="4924245" y="6572370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5E56796-FC5C-B27A-5E85-621F0A2C5B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70605" y="64643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27A5447-411D-4712-B91D-B86E3C05C078}"/>
                  </a:ext>
                </a:extLst>
              </p14:cNvPr>
              <p14:cNvContentPartPr/>
              <p14:nvPr/>
            </p14:nvContentPartPr>
            <p14:xfrm>
              <a:off x="4924245" y="6572370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27A5447-411D-4712-B91D-B86E3C05C07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70605" y="6464370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8E7FE9C0-8225-1263-4942-E8A8C65DAC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91565" y="1204054"/>
            <a:ext cx="2447100" cy="279090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C8C8AD0-5C99-EB69-4348-17FA7B0CDBA8}"/>
              </a:ext>
            </a:extLst>
          </p:cNvPr>
          <p:cNvSpPr/>
          <p:nvPr/>
        </p:nvSpPr>
        <p:spPr>
          <a:xfrm>
            <a:off x="2776672" y="4273515"/>
            <a:ext cx="4467225" cy="19915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Adenine			Uracil</a:t>
            </a:r>
          </a:p>
          <a:p>
            <a:pPr marL="514350" indent="-514350"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Guanine			Thymine</a:t>
            </a:r>
          </a:p>
          <a:p>
            <a:pPr marL="514350" indent="-514350"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Adenine			Guanine</a:t>
            </a:r>
          </a:p>
          <a:p>
            <a:pPr marL="514350" indent="-514350"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Cytosine			Thymine</a:t>
            </a:r>
          </a:p>
        </p:txBody>
      </p:sp>
    </p:spTree>
    <p:extLst>
      <p:ext uri="{BB962C8B-B14F-4D97-AF65-F5344CB8AC3E}">
        <p14:creationId xmlns:p14="http://schemas.microsoft.com/office/powerpoint/2010/main" val="214778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6DC4D29-812F-CB44-DD40-D45B5C1D42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DCF912-0E86-D13F-46F3-9923945E61CB}"/>
              </a:ext>
            </a:extLst>
          </p:cNvPr>
          <p:cNvSpPr/>
          <p:nvPr/>
        </p:nvSpPr>
        <p:spPr>
          <a:xfrm>
            <a:off x="666750" y="359956"/>
            <a:ext cx="9544050" cy="10687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542925">
              <a:tabLst>
                <a:tab pos="628650" algn="l"/>
              </a:tabLst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	The three structural formulae A, B and C are given here. 	Identify them and select the correct option.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242DBE-6807-99F9-3FC6-80154566BBA3}"/>
              </a:ext>
            </a:extLst>
          </p:cNvPr>
          <p:cNvSpPr/>
          <p:nvPr/>
        </p:nvSpPr>
        <p:spPr>
          <a:xfrm>
            <a:off x="1452562" y="1695450"/>
            <a:ext cx="6905625" cy="3190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0FCB11-38B5-C888-B1B0-ABFC5C5E7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61" y="2032422"/>
            <a:ext cx="6905625" cy="209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4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506BC0C-A589-025A-63FF-E3F368D0D1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EBBF50-83E9-6362-B885-C1B7C0321D35}"/>
              </a:ext>
            </a:extLst>
          </p:cNvPr>
          <p:cNvSpPr/>
          <p:nvPr/>
        </p:nvSpPr>
        <p:spPr>
          <a:xfrm>
            <a:off x="666749" y="359956"/>
            <a:ext cx="7858125" cy="8306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28.	The below structural formula belongs to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4BC5D4-45DB-6211-D005-E678D404BDD4}"/>
              </a:ext>
            </a:extLst>
          </p:cNvPr>
          <p:cNvSpPr/>
          <p:nvPr/>
        </p:nvSpPr>
        <p:spPr>
          <a:xfrm>
            <a:off x="3024509" y="1065247"/>
            <a:ext cx="2645296" cy="2147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466366-26FB-377A-2862-29BC604F4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509" y="1063693"/>
            <a:ext cx="2477906" cy="20175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3C36FA1-3550-95C8-43EF-69CBBA613441}"/>
              </a:ext>
            </a:extLst>
          </p:cNvPr>
          <p:cNvSpPr/>
          <p:nvPr/>
        </p:nvSpPr>
        <p:spPr>
          <a:xfrm>
            <a:off x="666749" y="3213020"/>
            <a:ext cx="8058150" cy="8306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Glucose	2. Ribose		3. Sucrose	4. Deoxyribose</a:t>
            </a:r>
          </a:p>
        </p:txBody>
      </p:sp>
    </p:spTree>
    <p:extLst>
      <p:ext uri="{BB962C8B-B14F-4D97-AF65-F5344CB8AC3E}">
        <p14:creationId xmlns:p14="http://schemas.microsoft.com/office/powerpoint/2010/main" val="21138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D94685C1-73F9-0183-7E3E-43F12A1A81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1A7DD0-F1DF-AE1D-B6C3-9178AAEF7189}"/>
              </a:ext>
            </a:extLst>
          </p:cNvPr>
          <p:cNvSpPr/>
          <p:nvPr/>
        </p:nvSpPr>
        <p:spPr>
          <a:xfrm>
            <a:off x="666749" y="359956"/>
            <a:ext cx="9153525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29.	Which one of the following is the diagrammatic 	representation of a nucleotide?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3A054D-E68F-DA95-E27C-16C23DD05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151" y="1387183"/>
            <a:ext cx="2095202" cy="1819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819898-113D-1C30-CFDA-475B7AD28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151" y="3650898"/>
            <a:ext cx="2095202" cy="1968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1FE72F-097D-60AD-4614-70B61A38C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9893" y="3650898"/>
            <a:ext cx="1877132" cy="19688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32D96-C25E-927E-E665-86C9A59D4B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9893" y="1386081"/>
            <a:ext cx="1876632" cy="181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9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FF330E0-6F70-CF6D-1EC6-739A715E6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167" y="1744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2E7141-4D18-7EE8-0B3A-D3FB5EC1AA75}"/>
              </a:ext>
            </a:extLst>
          </p:cNvPr>
          <p:cNvSpPr/>
          <p:nvPr/>
        </p:nvSpPr>
        <p:spPr>
          <a:xfrm>
            <a:off x="666749" y="359956"/>
            <a:ext cx="9153525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30.	All of the following nucleotides are present in DNA, 	except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F94EEC-DAF5-4C96-CA32-60F49EC53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0560" y="1103723"/>
            <a:ext cx="3602403" cy="217287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B7471B-2F74-0996-501A-79450F94D767}"/>
              </a:ext>
            </a:extLst>
          </p:cNvPr>
          <p:cNvSpPr/>
          <p:nvPr/>
        </p:nvSpPr>
        <p:spPr>
          <a:xfrm>
            <a:off x="666749" y="3248026"/>
            <a:ext cx="9153525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31.	Which of the two groups of following formula involved in 	peptide bond between different amino acids?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7E9045-F3F6-7740-8994-9BF910C7C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8249" y="4153565"/>
            <a:ext cx="3257876" cy="13563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C5A3D1-D0D0-6BD2-0E1E-C45CD661454D}"/>
              </a:ext>
            </a:extLst>
          </p:cNvPr>
          <p:cNvSpPr/>
          <p:nvPr/>
        </p:nvSpPr>
        <p:spPr>
          <a:xfrm>
            <a:off x="1343023" y="5581650"/>
            <a:ext cx="7800975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2 and 3	2. 1 and 3	3. 1 and 4	4. 2 and 4 </a:t>
            </a:r>
          </a:p>
        </p:txBody>
      </p:sp>
    </p:spTree>
    <p:extLst>
      <p:ext uri="{BB962C8B-B14F-4D97-AF65-F5344CB8AC3E}">
        <p14:creationId xmlns:p14="http://schemas.microsoft.com/office/powerpoint/2010/main" val="248036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FE89E65-55A4-8C83-3AB9-1B3D6170BF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167" y="174422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0383CE-9617-7DA1-26DD-9E517B370BFE}"/>
              </a:ext>
            </a:extLst>
          </p:cNvPr>
          <p:cNvSpPr/>
          <p:nvPr/>
        </p:nvSpPr>
        <p:spPr>
          <a:xfrm>
            <a:off x="361949" y="459488"/>
            <a:ext cx="9153525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32.	What kinds of the structures of proteins are shown in the 	below figure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E6940D-3032-9088-AE3C-B9385FE86F97}"/>
              </a:ext>
            </a:extLst>
          </p:cNvPr>
          <p:cNvSpPr/>
          <p:nvPr/>
        </p:nvSpPr>
        <p:spPr>
          <a:xfrm>
            <a:off x="285749" y="2970803"/>
            <a:ext cx="10658476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 = 1° structure, B = 2° structure, C = 3° structure, D = 4° structure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E7D3FB-1C00-D956-9815-A6A83A9A47C2}"/>
              </a:ext>
            </a:extLst>
          </p:cNvPr>
          <p:cNvSpPr/>
          <p:nvPr/>
        </p:nvSpPr>
        <p:spPr>
          <a:xfrm>
            <a:off x="285749" y="3628028"/>
            <a:ext cx="10487026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A = 4° structure, B = 2° structure, C = 3° structure, D = 1° structure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DD94A-C764-FBF1-D8D8-DA8F28059111}"/>
              </a:ext>
            </a:extLst>
          </p:cNvPr>
          <p:cNvSpPr/>
          <p:nvPr/>
        </p:nvSpPr>
        <p:spPr>
          <a:xfrm>
            <a:off x="285749" y="4285253"/>
            <a:ext cx="10487026" cy="9381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A = 1° structure, B = 4° structure, C = 3° structure, D = 2° structure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4AE7E5-EC46-E17B-E33A-71A5FAA9DA30}"/>
              </a:ext>
            </a:extLst>
          </p:cNvPr>
          <p:cNvSpPr/>
          <p:nvPr/>
        </p:nvSpPr>
        <p:spPr>
          <a:xfrm>
            <a:off x="285749" y="4901450"/>
            <a:ext cx="10487026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A = 4° structure, B = 3° structure, C = 2° structure, D = 1° structure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F22331-132A-3806-4FCA-E7180A3FFAFC}"/>
              </a:ext>
            </a:extLst>
          </p:cNvPr>
          <p:cNvSpPr/>
          <p:nvPr/>
        </p:nvSpPr>
        <p:spPr>
          <a:xfrm>
            <a:off x="3030823" y="1375882"/>
            <a:ext cx="4005264" cy="1414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BF3C1D-84F1-9C24-FCBA-8D5250B6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329" y="1390668"/>
            <a:ext cx="4001758" cy="131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2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7EFF65-48D2-98FB-C41F-C89429B49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506" y="1059042"/>
            <a:ext cx="5691219" cy="51612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750CBD4D-FDE2-9026-01DE-BF0E173ED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8DE6CE0C-9F98-853D-A1C2-EB9A3AF2BAB1}"/>
              </a:ext>
            </a:extLst>
          </p:cNvPr>
          <p:cNvSpPr/>
          <p:nvPr/>
        </p:nvSpPr>
        <p:spPr>
          <a:xfrm>
            <a:off x="2394725" y="218708"/>
            <a:ext cx="6854049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A8FF4-F6AB-02E5-AFC8-E8BD536EBD54}"/>
              </a:ext>
            </a:extLst>
          </p:cNvPr>
          <p:cNvSpPr txBox="1"/>
          <p:nvPr/>
        </p:nvSpPr>
        <p:spPr>
          <a:xfrm>
            <a:off x="2436788" y="188139"/>
            <a:ext cx="676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SECONDARY METABOLITES</a:t>
            </a:r>
          </a:p>
        </p:txBody>
      </p:sp>
    </p:spTree>
    <p:extLst>
      <p:ext uri="{BB962C8B-B14F-4D97-AF65-F5344CB8AC3E}">
        <p14:creationId xmlns:p14="http://schemas.microsoft.com/office/powerpoint/2010/main" val="390267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0CA0256A-8A93-4950-D574-4749AD70EC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EA825C-9DEA-A665-EA06-F3411D6A1F3B}"/>
              </a:ext>
            </a:extLst>
          </p:cNvPr>
          <p:cNvSpPr/>
          <p:nvPr/>
        </p:nvSpPr>
        <p:spPr>
          <a:xfrm>
            <a:off x="373279" y="359956"/>
            <a:ext cx="9153525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33.	Match column I with column II and select the correct 	option from the given codes.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66DD3C-E51B-11E9-57AC-F9679DC89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754351"/>
              </p:ext>
            </p:extLst>
          </p:nvPr>
        </p:nvGraphicFramePr>
        <p:xfrm>
          <a:off x="1388608" y="1276350"/>
          <a:ext cx="712286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3597">
                  <a:extLst>
                    <a:ext uri="{9D8B030D-6E8A-4147-A177-3AD203B41FA5}">
                      <a16:colId xmlns:a16="http://schemas.microsoft.com/office/drawing/2014/main" val="2374855073"/>
                    </a:ext>
                  </a:extLst>
                </a:gridCol>
                <a:gridCol w="4559268">
                  <a:extLst>
                    <a:ext uri="{9D8B030D-6E8A-4147-A177-3AD203B41FA5}">
                      <a16:colId xmlns:a16="http://schemas.microsoft.com/office/drawing/2014/main" val="687005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Column I</a:t>
                      </a:r>
                    </a:p>
                    <a:p>
                      <a:pPr algn="ctr"/>
                      <a:r>
                        <a:rPr lang="en-IN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(Category)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Column II</a:t>
                      </a:r>
                    </a:p>
                    <a:p>
                      <a:pPr algn="ctr"/>
                      <a:r>
                        <a:rPr lang="en-IN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(Secondary metabolites)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9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Pigments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 Concanavalin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6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n-IN" sz="28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Terpenoides</a:t>
                      </a:r>
                      <a:endParaRPr lang="en-IN"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ii) Monoterpenes, diterpenes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50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 Alkaloids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iii) Morphine, codeine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23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D. Lectins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iv) Carotenoids, anthocyanins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53136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4E759857-03CD-D3A0-3CCB-403653B6B9EF}"/>
              </a:ext>
            </a:extLst>
          </p:cNvPr>
          <p:cNvSpPr/>
          <p:nvPr/>
        </p:nvSpPr>
        <p:spPr>
          <a:xfrm>
            <a:off x="991439" y="4464871"/>
            <a:ext cx="10589898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 – (iv), B – (ii), C – (iii), D –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		2. A – (iv), B – (iii), C –(ii), D –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1846F0-1A21-4A74-0FFC-B39A29311D0C}"/>
              </a:ext>
            </a:extLst>
          </p:cNvPr>
          <p:cNvSpPr/>
          <p:nvPr/>
        </p:nvSpPr>
        <p:spPr>
          <a:xfrm>
            <a:off x="991439" y="5218356"/>
            <a:ext cx="10589898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 –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B – (iv), C – (iii), D – (ii)		4. A –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B – (iii), C –(ii), D – (iv)</a:t>
            </a:r>
          </a:p>
        </p:txBody>
      </p:sp>
    </p:spTree>
    <p:extLst>
      <p:ext uri="{BB962C8B-B14F-4D97-AF65-F5344CB8AC3E}">
        <p14:creationId xmlns:p14="http://schemas.microsoft.com/office/powerpoint/2010/main" val="141745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BD5A3240-AB50-9372-280C-015EC17F4A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517" y="293281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40FB08-AB51-3BDC-041F-0DAE97C47D1D}"/>
              </a:ext>
            </a:extLst>
          </p:cNvPr>
          <p:cNvSpPr/>
          <p:nvPr/>
        </p:nvSpPr>
        <p:spPr>
          <a:xfrm>
            <a:off x="506629" y="253187"/>
            <a:ext cx="9153525" cy="216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34.	Which of the following secondary metabolites are used 	as drugs?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Abrin and ricin				2. 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Vinblastin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curcumin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Anthocyanins				4. Gums and cellulose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B94348-40E6-72A8-F289-8E92A1679BC8}"/>
              </a:ext>
            </a:extLst>
          </p:cNvPr>
          <p:cNvSpPr/>
          <p:nvPr/>
        </p:nvSpPr>
        <p:spPr>
          <a:xfrm>
            <a:off x="506629" y="2634119"/>
            <a:ext cx="9153525" cy="216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714375" algn="l"/>
              </a:tabLst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35.	Identify the incorrect pair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Toxin				-		Abrin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Lectins				-		Concanavalin A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Drugs				-		Ricin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Alkaloids			-		Codeine</a:t>
            </a:r>
          </a:p>
        </p:txBody>
      </p:sp>
    </p:spTree>
    <p:extLst>
      <p:ext uri="{BB962C8B-B14F-4D97-AF65-F5344CB8AC3E}">
        <p14:creationId xmlns:p14="http://schemas.microsoft.com/office/powerpoint/2010/main" val="402875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D8694CB-C847-2B70-9E8D-EB02DECB84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517" y="293281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7FF935-64F2-1AFF-43C7-3A039773AAA5}"/>
              </a:ext>
            </a:extLst>
          </p:cNvPr>
          <p:cNvSpPr/>
          <p:nvPr/>
        </p:nvSpPr>
        <p:spPr>
          <a:xfrm>
            <a:off x="459004" y="247315"/>
            <a:ext cx="9153525" cy="29816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36.	Match column I with column II and select the correct 	option from the codes given below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A. Morphine			-		I. Toxin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B. GLUTN				-		II. Drug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C. Curcumin			-		III. Alkaloid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D. Ricin				-		IV. Sensory receptor</a:t>
            </a:r>
          </a:p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					V. Glucose transport (Protein)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4CCE6D-AA87-EB92-0783-CB355E050801}"/>
              </a:ext>
            </a:extLst>
          </p:cNvPr>
          <p:cNvSpPr/>
          <p:nvPr/>
        </p:nvSpPr>
        <p:spPr>
          <a:xfrm>
            <a:off x="459004" y="3303462"/>
            <a:ext cx="10589898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 –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iiii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B – (v), C – (ii), D – (iv)		2. A – (iii), B – (v), C –(ii), D –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63D29D-A63D-0640-FB90-8780D3F05F75}"/>
              </a:ext>
            </a:extLst>
          </p:cNvPr>
          <p:cNvSpPr/>
          <p:nvPr/>
        </p:nvSpPr>
        <p:spPr>
          <a:xfrm>
            <a:off x="459004" y="4406936"/>
            <a:ext cx="10589898" cy="91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 – (ii), B – (iii), C –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D – (iv)		4. A – (iii), B – (</a:t>
            </a:r>
            <a:r>
              <a:rPr lang="en-IN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C –(ii), D – (iv)</a:t>
            </a:r>
          </a:p>
        </p:txBody>
      </p:sp>
    </p:spTree>
    <p:extLst>
      <p:ext uri="{BB962C8B-B14F-4D97-AF65-F5344CB8AC3E}">
        <p14:creationId xmlns:p14="http://schemas.microsoft.com/office/powerpoint/2010/main" val="183704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0C554B6C-582E-101E-92CD-C9AAFFFC1C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8C74C3-96E7-1F3D-9DE7-BEA33195285D}"/>
              </a:ext>
            </a:extLst>
          </p:cNvPr>
          <p:cNvSpPr/>
          <p:nvPr/>
        </p:nvSpPr>
        <p:spPr>
          <a:xfrm>
            <a:off x="506629" y="253187"/>
            <a:ext cx="9153525" cy="216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37.	Which set of secondary metabolites belong to category 	alkaloids?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Rubber, Gums					2. Morphine, Codeine</a:t>
            </a: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Anthocyanins, Carotenoids		4. Abrin, Ricin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983C32-E8FA-FDDB-CB4D-24E356B6A37D}"/>
              </a:ext>
            </a:extLst>
          </p:cNvPr>
          <p:cNvSpPr/>
          <p:nvPr/>
        </p:nvSpPr>
        <p:spPr>
          <a:xfrm>
            <a:off x="444418" y="2132956"/>
            <a:ext cx="9153525" cy="20104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714375" algn="l"/>
              </a:tabLst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38.	Abrin and ricin are</a:t>
            </a:r>
          </a:p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Toxins						2. Drugs</a:t>
            </a:r>
          </a:p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Essential oils				4. Alkaloids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26BDB4-18D5-7C4C-B73F-BE1B3D2E5685}"/>
              </a:ext>
            </a:extLst>
          </p:cNvPr>
          <p:cNvSpPr/>
          <p:nvPr/>
        </p:nvSpPr>
        <p:spPr>
          <a:xfrm>
            <a:off x="444419" y="3882212"/>
            <a:ext cx="9153525" cy="216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714375" indent="-514350">
              <a:buAutoNum type="arabicPeriod" startAt="39"/>
            </a:pP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Lemon grass oil belong to which category of secondary metabolites?</a:t>
            </a:r>
          </a:p>
          <a:p>
            <a:pPr marL="200025"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Alkaloids					2. Lectins</a:t>
            </a:r>
          </a:p>
          <a:p>
            <a:pPr marL="200025"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Essential oils				4. Toxins</a:t>
            </a:r>
          </a:p>
        </p:txBody>
      </p:sp>
    </p:spTree>
    <p:extLst>
      <p:ext uri="{BB962C8B-B14F-4D97-AF65-F5344CB8AC3E}">
        <p14:creationId xmlns:p14="http://schemas.microsoft.com/office/powerpoint/2010/main" val="127789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098AA4F-D831-1C26-84C4-59FB2B38BD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AE9A47-2CE8-9C1B-2CA0-4E2F077AACBE}"/>
              </a:ext>
            </a:extLst>
          </p:cNvPr>
          <p:cNvSpPr/>
          <p:nvPr/>
        </p:nvSpPr>
        <p:spPr>
          <a:xfrm>
            <a:off x="373276" y="548462"/>
            <a:ext cx="9153525" cy="16613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40.	Which of the following secondary metabolite is lectin?</a:t>
            </a:r>
          </a:p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Concanavalin A			2. Curcumin</a:t>
            </a:r>
          </a:p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Anthocyanins			4. Abrin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21CBCC-0571-A6D6-8898-C8389B9B7E28}"/>
              </a:ext>
            </a:extLst>
          </p:cNvPr>
          <p:cNvSpPr/>
          <p:nvPr/>
        </p:nvSpPr>
        <p:spPr>
          <a:xfrm>
            <a:off x="373276" y="2510612"/>
            <a:ext cx="9153525" cy="16613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41.	All of the following are polymeric secondary metabolites 	except</a:t>
            </a:r>
          </a:p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Cellulose				2. Gums</a:t>
            </a:r>
          </a:p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Codeine				4. Rubber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F56D0A-9B93-6A95-E794-73F4A3AE5EBD}"/>
              </a:ext>
            </a:extLst>
          </p:cNvPr>
          <p:cNvSpPr/>
          <p:nvPr/>
        </p:nvSpPr>
        <p:spPr>
          <a:xfrm>
            <a:off x="373277" y="4472762"/>
            <a:ext cx="9153525" cy="16613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42.	Identify a secondary metabolite</a:t>
            </a:r>
          </a:p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Vinblastine				2. Nucleotide</a:t>
            </a:r>
          </a:p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Amino acids				4. Lipids</a:t>
            </a:r>
          </a:p>
        </p:txBody>
      </p:sp>
    </p:spTree>
    <p:extLst>
      <p:ext uri="{BB962C8B-B14F-4D97-AF65-F5344CB8AC3E}">
        <p14:creationId xmlns:p14="http://schemas.microsoft.com/office/powerpoint/2010/main" val="277197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77E742E-BF1A-AA3F-2A1B-D360ECB8F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C34017-5976-F1FD-65CB-A3EBE0EFE528}"/>
              </a:ext>
            </a:extLst>
          </p:cNvPr>
          <p:cNvSpPr/>
          <p:nvPr/>
        </p:nvSpPr>
        <p:spPr>
          <a:xfrm>
            <a:off x="373279" y="359956"/>
            <a:ext cx="9551772" cy="37357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43.	Among the following metabolites, how many are secondary 	metabolites?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[Lipids, Diterpenes, Abrin, Curcumin, Amino acids, Gums, 	Cellulose, Concanavalin A, Carotenoids, Nucleotides, 	Protein, Morphine, Carbohydrates]</a:t>
            </a:r>
          </a:p>
          <a:p>
            <a:pPr defTabSz="628650"/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28650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4				2. 5			3. 6				4. 8</a:t>
            </a:r>
          </a:p>
        </p:txBody>
      </p:sp>
    </p:spTree>
    <p:extLst>
      <p:ext uri="{BB962C8B-B14F-4D97-AF65-F5344CB8AC3E}">
        <p14:creationId xmlns:p14="http://schemas.microsoft.com/office/powerpoint/2010/main" val="273673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C31318-302E-3938-B590-DA27C2EB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96" y="2329960"/>
            <a:ext cx="6471736" cy="37028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DABF8FF1-DBE7-4FCD-DE40-BA493F6C6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81921DAD-857E-34DC-C4C5-565996220D42}"/>
              </a:ext>
            </a:extLst>
          </p:cNvPr>
          <p:cNvSpPr/>
          <p:nvPr/>
        </p:nvSpPr>
        <p:spPr>
          <a:xfrm>
            <a:off x="2509025" y="1069046"/>
            <a:ext cx="6854049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7C5F11-23BB-2815-E54D-12AA0F32C1C7}"/>
              </a:ext>
            </a:extLst>
          </p:cNvPr>
          <p:cNvSpPr txBox="1"/>
          <p:nvPr/>
        </p:nvSpPr>
        <p:spPr>
          <a:xfrm>
            <a:off x="2593152" y="1048200"/>
            <a:ext cx="676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CHEMICAL REACTIONS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6BE668-D0BF-922C-2D04-B613E789541E}"/>
              </a:ext>
            </a:extLst>
          </p:cNvPr>
          <p:cNvSpPr txBox="1"/>
          <p:nvPr/>
        </p:nvSpPr>
        <p:spPr>
          <a:xfrm>
            <a:off x="3481419" y="-68650"/>
            <a:ext cx="4586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7200" dirty="0">
                <a:solidFill>
                  <a:srgbClr val="02EE0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ENZYMES</a:t>
            </a:r>
          </a:p>
        </p:txBody>
      </p:sp>
    </p:spTree>
    <p:extLst>
      <p:ext uri="{BB962C8B-B14F-4D97-AF65-F5344CB8AC3E}">
        <p14:creationId xmlns:p14="http://schemas.microsoft.com/office/powerpoint/2010/main" val="325492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8D403B-20A9-8F31-63EE-ED5A3102F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25" y="1966708"/>
            <a:ext cx="3315163" cy="2924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45CDB6A-F363-9554-09E4-93EC3A89D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object 34">
            <a:extLst>
              <a:ext uri="{FF2B5EF4-FFF2-40B4-BE49-F238E27FC236}">
                <a16:creationId xmlns:a16="http://schemas.microsoft.com/office/drawing/2014/main" id="{5055163C-12A9-BB02-A380-7DE9616D1BA7}"/>
              </a:ext>
            </a:extLst>
          </p:cNvPr>
          <p:cNvSpPr/>
          <p:nvPr/>
        </p:nvSpPr>
        <p:spPr>
          <a:xfrm>
            <a:off x="2394725" y="218708"/>
            <a:ext cx="7311250" cy="1382248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F9B147-D1EB-B192-E79E-CDAE3BD70C1B}"/>
              </a:ext>
            </a:extLst>
          </p:cNvPr>
          <p:cNvSpPr txBox="1"/>
          <p:nvPr/>
        </p:nvSpPr>
        <p:spPr>
          <a:xfrm>
            <a:off x="2394725" y="309667"/>
            <a:ext cx="7120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NATURE OF ENZYME ACTION (CATALYTIC CYCLE)</a:t>
            </a:r>
          </a:p>
        </p:txBody>
      </p:sp>
    </p:spTree>
    <p:extLst>
      <p:ext uri="{BB962C8B-B14F-4D97-AF65-F5344CB8AC3E}">
        <p14:creationId xmlns:p14="http://schemas.microsoft.com/office/powerpoint/2010/main" val="322447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B4DCCF-9D7C-E9D6-8E50-245626654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598" y="1146716"/>
            <a:ext cx="9878804" cy="2467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C7597EA1-7050-0E8A-560B-9FCE6AC415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471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A7AE80-607B-0B30-AD41-BA8601808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42" y="1568595"/>
            <a:ext cx="5020376" cy="3972479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308D8480-0830-4298-45BD-019D8BF90B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object 34">
            <a:extLst>
              <a:ext uri="{FF2B5EF4-FFF2-40B4-BE49-F238E27FC236}">
                <a16:creationId xmlns:a16="http://schemas.microsoft.com/office/drawing/2014/main" id="{5B0C7B34-5C99-E281-32D1-47D491162BF1}"/>
              </a:ext>
            </a:extLst>
          </p:cNvPr>
          <p:cNvSpPr/>
          <p:nvPr/>
        </p:nvSpPr>
        <p:spPr>
          <a:xfrm>
            <a:off x="1185050" y="218708"/>
            <a:ext cx="8940025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835192-D87D-3EA6-51F2-792605D32075}"/>
              </a:ext>
            </a:extLst>
          </p:cNvPr>
          <p:cNvSpPr txBox="1"/>
          <p:nvPr/>
        </p:nvSpPr>
        <p:spPr>
          <a:xfrm>
            <a:off x="1442224" y="247320"/>
            <a:ext cx="8425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CONCEPT OF ACTIVATION ENERGY</a:t>
            </a:r>
          </a:p>
        </p:txBody>
      </p:sp>
    </p:spTree>
    <p:extLst>
      <p:ext uri="{BB962C8B-B14F-4D97-AF65-F5344CB8AC3E}">
        <p14:creationId xmlns:p14="http://schemas.microsoft.com/office/powerpoint/2010/main" val="316468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136DCE-E2F2-1E34-83C8-7A31861B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188" y="1361743"/>
            <a:ext cx="4048690" cy="714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B25186-1F3A-C109-98AC-F8F36BC2D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427" y="2567039"/>
            <a:ext cx="3734321" cy="3115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7A1C5D-B7A5-9EB5-805C-A155A994C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567039"/>
            <a:ext cx="3439005" cy="3134162"/>
          </a:xfrm>
          <a:prstGeom prst="rect">
            <a:avLst/>
          </a:prstGeom>
        </p:spPr>
      </p:pic>
      <p:pic>
        <p:nvPicPr>
          <p:cNvPr id="7" name="Picture 6" descr="A green and yellow sign&#10;&#10;Description automatically generated">
            <a:extLst>
              <a:ext uri="{FF2B5EF4-FFF2-40B4-BE49-F238E27FC236}">
                <a16:creationId xmlns:a16="http://schemas.microsoft.com/office/drawing/2014/main" id="{D135F66B-28F4-9144-EA6C-333C7091FB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object 34">
            <a:extLst>
              <a:ext uri="{FF2B5EF4-FFF2-40B4-BE49-F238E27FC236}">
                <a16:creationId xmlns:a16="http://schemas.microsoft.com/office/drawing/2014/main" id="{EF40F412-DFCB-D764-C269-A87B233EF7DB}"/>
              </a:ext>
            </a:extLst>
          </p:cNvPr>
          <p:cNvSpPr/>
          <p:nvPr/>
        </p:nvSpPr>
        <p:spPr>
          <a:xfrm>
            <a:off x="804050" y="207592"/>
            <a:ext cx="9521050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0FDC27-0D4A-BEFC-508A-B006BB76C598}"/>
              </a:ext>
            </a:extLst>
          </p:cNvPr>
          <p:cNvSpPr txBox="1"/>
          <p:nvPr/>
        </p:nvSpPr>
        <p:spPr>
          <a:xfrm>
            <a:off x="546875" y="207080"/>
            <a:ext cx="1018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FACTORS AFFECTING ENZYME ACTIVITY</a:t>
            </a:r>
          </a:p>
        </p:txBody>
      </p:sp>
    </p:spTree>
    <p:extLst>
      <p:ext uri="{BB962C8B-B14F-4D97-AF65-F5344CB8AC3E}">
        <p14:creationId xmlns:p14="http://schemas.microsoft.com/office/powerpoint/2010/main" val="241375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DC997E-E73E-77D8-E75C-5C2EEFD07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154" y="1889506"/>
            <a:ext cx="4108893" cy="30789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61638D81-0965-EBCB-2868-38D762A175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green and yellow sign&#10;&#10;Description automatically generated">
            <a:extLst>
              <a:ext uri="{FF2B5EF4-FFF2-40B4-BE49-F238E27FC236}">
                <a16:creationId xmlns:a16="http://schemas.microsoft.com/office/drawing/2014/main" id="{FB3EE11D-E961-368F-D20A-78596F4406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967" y="5123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object 34">
            <a:extLst>
              <a:ext uri="{FF2B5EF4-FFF2-40B4-BE49-F238E27FC236}">
                <a16:creationId xmlns:a16="http://schemas.microsoft.com/office/drawing/2014/main" id="{6B42C6BB-F92D-3073-E309-A183F7940615}"/>
              </a:ext>
            </a:extLst>
          </p:cNvPr>
          <p:cNvSpPr/>
          <p:nvPr/>
        </p:nvSpPr>
        <p:spPr>
          <a:xfrm>
            <a:off x="594500" y="332812"/>
            <a:ext cx="9559150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EACCDB-631F-9D9F-98CF-3C99590A9E3F}"/>
              </a:ext>
            </a:extLst>
          </p:cNvPr>
          <p:cNvSpPr txBox="1"/>
          <p:nvPr/>
        </p:nvSpPr>
        <p:spPr>
          <a:xfrm>
            <a:off x="446862" y="332811"/>
            <a:ext cx="98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CONCENTRATION OF THE SUBSTRATE</a:t>
            </a:r>
          </a:p>
        </p:txBody>
      </p:sp>
    </p:spTree>
    <p:extLst>
      <p:ext uri="{BB962C8B-B14F-4D97-AF65-F5344CB8AC3E}">
        <p14:creationId xmlns:p14="http://schemas.microsoft.com/office/powerpoint/2010/main" val="358313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3AF366-4EB3-B2EB-A78A-1D4AA2B26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846" y="1971413"/>
            <a:ext cx="4695756" cy="27744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7B9A0038-6DF7-B71E-BAC8-9383B974FC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845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61E116-9386-2608-3F85-7B0C3C391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92" y="2165223"/>
            <a:ext cx="5315047" cy="25805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BCEE0829-9004-8D0B-0B86-310CDC9D9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bject 34">
            <a:extLst>
              <a:ext uri="{FF2B5EF4-FFF2-40B4-BE49-F238E27FC236}">
                <a16:creationId xmlns:a16="http://schemas.microsoft.com/office/drawing/2014/main" id="{E945C376-109B-CB2D-5414-91EF0D422572}"/>
              </a:ext>
            </a:extLst>
          </p:cNvPr>
          <p:cNvSpPr/>
          <p:nvPr/>
        </p:nvSpPr>
        <p:spPr>
          <a:xfrm>
            <a:off x="2668975" y="218708"/>
            <a:ext cx="6854049" cy="64633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C9F579-1F9E-1410-778A-94AAD924EAE4}"/>
              </a:ext>
            </a:extLst>
          </p:cNvPr>
          <p:cNvSpPr txBox="1"/>
          <p:nvPr/>
        </p:nvSpPr>
        <p:spPr>
          <a:xfrm>
            <a:off x="2668975" y="218708"/>
            <a:ext cx="676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PRESENCE OF INHIBITOR</a:t>
            </a:r>
          </a:p>
        </p:txBody>
      </p:sp>
    </p:spTree>
    <p:extLst>
      <p:ext uri="{BB962C8B-B14F-4D97-AF65-F5344CB8AC3E}">
        <p14:creationId xmlns:p14="http://schemas.microsoft.com/office/powerpoint/2010/main" val="6367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6F2A4D-159F-C1E1-6780-713D71971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02" y="2190066"/>
            <a:ext cx="5186071" cy="2477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288E67F2-EAAF-EE8D-9B63-32AA1882E7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9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CC37A7-152B-F4F4-DC4E-4A03DC718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326" y="1071931"/>
            <a:ext cx="8811855" cy="981212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0E8CAC9F-AB57-0B4D-B81D-1888902A3E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941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83F0B3-DB75-AF27-82C4-C7F587859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14" y="2508308"/>
            <a:ext cx="2014567" cy="12809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064EF0-5ECE-5EF7-52DD-CE67886F75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96" r="7826"/>
          <a:stretch/>
        </p:blipFill>
        <p:spPr>
          <a:xfrm>
            <a:off x="2515139" y="1080351"/>
            <a:ext cx="2461313" cy="40834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21573A-4F96-FA91-2636-45BA23753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510" y="1080351"/>
            <a:ext cx="4478196" cy="4110125"/>
          </a:xfrm>
          <a:prstGeom prst="rect">
            <a:avLst/>
          </a:prstGeom>
        </p:spPr>
      </p:pic>
      <p:pic>
        <p:nvPicPr>
          <p:cNvPr id="7" name="Picture 6" descr="A green and yellow sign&#10;&#10;Description automatically generated">
            <a:extLst>
              <a:ext uri="{FF2B5EF4-FFF2-40B4-BE49-F238E27FC236}">
                <a16:creationId xmlns:a16="http://schemas.microsoft.com/office/drawing/2014/main" id="{2D202542-AA60-9A83-61E5-B18282291E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object 34">
            <a:extLst>
              <a:ext uri="{FF2B5EF4-FFF2-40B4-BE49-F238E27FC236}">
                <a16:creationId xmlns:a16="http://schemas.microsoft.com/office/drawing/2014/main" id="{352552FD-53C6-7BF4-6F7D-31AF45E76EC4}"/>
              </a:ext>
            </a:extLst>
          </p:cNvPr>
          <p:cNvSpPr/>
          <p:nvPr/>
        </p:nvSpPr>
        <p:spPr>
          <a:xfrm>
            <a:off x="375712" y="97510"/>
            <a:ext cx="9930338" cy="626284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7208C-747E-A0C8-D359-73ACED199DF0}"/>
              </a:ext>
            </a:extLst>
          </p:cNvPr>
          <p:cNvSpPr txBox="1"/>
          <p:nvPr/>
        </p:nvSpPr>
        <p:spPr>
          <a:xfrm>
            <a:off x="427956" y="164756"/>
            <a:ext cx="9825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CLASSIFICATION &amp; NOMENCLATURE OF ENZYMES</a:t>
            </a:r>
          </a:p>
        </p:txBody>
      </p:sp>
    </p:spTree>
    <p:extLst>
      <p:ext uri="{BB962C8B-B14F-4D97-AF65-F5344CB8AC3E}">
        <p14:creationId xmlns:p14="http://schemas.microsoft.com/office/powerpoint/2010/main" val="201723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19423-C3AA-63AF-9474-92ABF99FA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790" y="139952"/>
            <a:ext cx="3343742" cy="5715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C2674D-D5B7-E9BB-47E8-6D81E3E2A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688" y="1027219"/>
            <a:ext cx="7840169" cy="3696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914DF4-905E-557B-DF6A-02E69F992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132" y="4723435"/>
            <a:ext cx="9253057" cy="504058"/>
          </a:xfrm>
          <a:prstGeom prst="rect">
            <a:avLst/>
          </a:prstGeom>
        </p:spPr>
      </p:pic>
      <p:pic>
        <p:nvPicPr>
          <p:cNvPr id="6" name="Picture 5" descr="A green and yellow sign&#10;&#10;Description automatically generated">
            <a:extLst>
              <a:ext uri="{FF2B5EF4-FFF2-40B4-BE49-F238E27FC236}">
                <a16:creationId xmlns:a16="http://schemas.microsoft.com/office/drawing/2014/main" id="{CB719728-C93D-2E34-F696-9524297163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705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8A91EF-7105-B847-57A8-37F4E909B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985" y="242612"/>
            <a:ext cx="4486901" cy="8192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45DA77-8441-057F-5617-3ABC47165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99" y="1321448"/>
            <a:ext cx="3581900" cy="523948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A680FF67-B2BA-296A-693C-8425B04CEE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59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7A1430-3B17-1263-269E-F6E281B1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72" y="753913"/>
            <a:ext cx="2876951" cy="685896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7AED8B6D-1966-EE49-0F08-EA4A60536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854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656470-B048-16CB-5002-6D9872093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149" y="632627"/>
            <a:ext cx="2514951" cy="609685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97ED811B-50BE-13B5-8CE7-75B6ED9A92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226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3C833FB0-2AF4-6DD7-298A-6264776E6D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809D96-B6F6-29DA-6AC8-DAF33DC4A4CE}"/>
              </a:ext>
            </a:extLst>
          </p:cNvPr>
          <p:cNvSpPr/>
          <p:nvPr/>
        </p:nvSpPr>
        <p:spPr>
          <a:xfrm>
            <a:off x="327458" y="156162"/>
            <a:ext cx="10407217" cy="16631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71437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44.	The figure given shows the conversion  of substrate into 	product by an enzyme, In which one of the four options. (A-D) 	the components of the reaction labelled A,B,C,D are identified 	correctly: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2B779-6256-1E5A-BAE3-C93B2E1FC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138" y="1819275"/>
            <a:ext cx="2819794" cy="1838582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C705A48-8289-567B-69B4-41A61111A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302828"/>
              </p:ext>
            </p:extLst>
          </p:nvPr>
        </p:nvGraphicFramePr>
        <p:xfrm>
          <a:off x="984250" y="3770678"/>
          <a:ext cx="9750425" cy="293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87375">
                  <a:extLst>
                    <a:ext uri="{9D8B030D-6E8A-4147-A177-3AD203B41FA5}">
                      <a16:colId xmlns:a16="http://schemas.microsoft.com/office/drawing/2014/main" val="407547003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64168457"/>
                    </a:ext>
                  </a:extLst>
                </a:gridCol>
                <a:gridCol w="2079625">
                  <a:extLst>
                    <a:ext uri="{9D8B030D-6E8A-4147-A177-3AD203B41FA5}">
                      <a16:colId xmlns:a16="http://schemas.microsoft.com/office/drawing/2014/main" val="1561326506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940335662"/>
                    </a:ext>
                  </a:extLst>
                </a:gridCol>
                <a:gridCol w="2600325">
                  <a:extLst>
                    <a:ext uri="{9D8B030D-6E8A-4147-A177-3AD203B41FA5}">
                      <a16:colId xmlns:a16="http://schemas.microsoft.com/office/drawing/2014/main" val="19532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23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err="1"/>
                        <a:t>i</a:t>
                      </a:r>
                      <a:r>
                        <a:rPr lang="en-IN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Potential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Transition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Activation energy with enzyme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Activation energy without enzyme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13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Transition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Potential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Activation energy with enzyme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Activation energy without enzyme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Potential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Transition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Activation energy with enzyme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Activation energy with enzyme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97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Activation energy with enzyme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Transition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Activation energy with enzyme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Potential energy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4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57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CAEB219-41DB-2839-C6AC-A6AF165A16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567" y="359956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F01018-E3A8-1FB2-B125-C9E5EF12D7BC}"/>
              </a:ext>
            </a:extLst>
          </p:cNvPr>
          <p:cNvSpPr/>
          <p:nvPr/>
        </p:nvSpPr>
        <p:spPr>
          <a:xfrm>
            <a:off x="418188" y="274231"/>
            <a:ext cx="10137379" cy="14593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809625"/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45.	</a:t>
            </a:r>
            <a:r>
              <a:rPr lang="en-IN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of the given shows the effect of pH on velocity of </a:t>
            </a:r>
            <a:r>
              <a:rPr lang="en-IN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	typical </a:t>
            </a:r>
            <a:r>
              <a:rPr lang="en-IN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enzymatic reaction (V)?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344246-BBF3-B2F3-E7EB-352A63380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7212" y="1733550"/>
            <a:ext cx="6152107" cy="28004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1731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3682</TotalTime>
  <Words>2650</Words>
  <Application>Microsoft Office PowerPoint</Application>
  <PresentationFormat>Widescreen</PresentationFormat>
  <Paragraphs>280</Paragraphs>
  <Slides>62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Aharoni</vt:lpstr>
      <vt:lpstr>Arial</vt:lpstr>
      <vt:lpstr>Calibri</vt:lpstr>
      <vt:lpstr>Century Gothic</vt:lpstr>
      <vt:lpstr>Comic Sans MS</vt:lpstr>
      <vt:lpstr>Wingdings 3</vt:lpstr>
      <vt:lpstr>Ion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dileep nair</dc:creator>
  <cp:lastModifiedBy>KNa NEET</cp:lastModifiedBy>
  <cp:revision>292</cp:revision>
  <dcterms:created xsi:type="dcterms:W3CDTF">2024-06-01T07:39:48Z</dcterms:created>
  <dcterms:modified xsi:type="dcterms:W3CDTF">2024-08-03T09:20:03Z</dcterms:modified>
</cp:coreProperties>
</file>